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68" r:id="rId5"/>
    <p:sldId id="265" r:id="rId6"/>
    <p:sldId id="269" r:id="rId7"/>
    <p:sldId id="270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322B-0DF3-4530-BF08-841FC5A630D4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847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322B-0DF3-4530-BF08-841FC5A630D4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1103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322B-0DF3-4530-BF08-841FC5A630D4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1865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322B-0DF3-4530-BF08-841FC5A630D4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291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322B-0DF3-4530-BF08-841FC5A630D4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0657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322B-0DF3-4530-BF08-841FC5A630D4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8299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322B-0DF3-4530-BF08-841FC5A630D4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986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322B-0DF3-4530-BF08-841FC5A630D4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999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322B-0DF3-4530-BF08-841FC5A630D4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203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322B-0DF3-4530-BF08-841FC5A630D4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726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322B-0DF3-4530-BF08-841FC5A630D4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770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2322B-0DF3-4530-BF08-841FC5A630D4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011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722376" y="1285860"/>
            <a:ext cx="7772400" cy="1785950"/>
          </a:xfrm>
        </p:spPr>
        <p:txBody>
          <a:bodyPr/>
          <a:lstStyle/>
          <a:p>
            <a:pPr algn="ctr"/>
            <a:r>
              <a:rPr lang="sr-Latn-RS" dirty="0" smtClean="0"/>
              <a:t>Dobro došli na čas srpskog jezika!</a:t>
            </a:r>
            <a:endParaRPr lang="en-US" dirty="0">
              <a:effectLst/>
            </a:endParaRP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628752" y="3000372"/>
            <a:ext cx="7772400" cy="1785950"/>
          </a:xfrm>
        </p:spPr>
        <p:txBody>
          <a:bodyPr>
            <a:normAutofit/>
          </a:bodyPr>
          <a:lstStyle/>
          <a:p>
            <a:pPr algn="ctr"/>
            <a:r>
              <a:rPr lang="sr-Latn-RS" sz="4800" dirty="0" smtClean="0">
                <a:solidFill>
                  <a:srgbClr val="C00000"/>
                </a:solidFill>
              </a:rPr>
              <a:t>Pisana slova latinice </a:t>
            </a:r>
            <a:endParaRPr lang="en-US" sz="4800" dirty="0">
              <a:solidFill>
                <a:srgbClr val="C00000"/>
              </a:solidFill>
            </a:endParaRPr>
          </a:p>
        </p:txBody>
      </p:sp>
      <p:pic>
        <p:nvPicPr>
          <p:cNvPr id="17" name="Picture 1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7" y="4136171"/>
            <a:ext cx="1872208" cy="138106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1" name="Picture 2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784" y="4136171"/>
            <a:ext cx="1656184" cy="138106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2" name="Picture 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9992" y="4133038"/>
            <a:ext cx="2088232" cy="142950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3" name="Picture 22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09379" y="4080391"/>
            <a:ext cx="1939085" cy="143684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2910" y="714356"/>
            <a:ext cx="79296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 smtClean="0"/>
              <a:t>Na današnjem času ćemo učiti nova pisana slova latinice.</a:t>
            </a:r>
          </a:p>
          <a:p>
            <a:endParaRPr lang="sr-Latn-RS" sz="3200" dirty="0"/>
          </a:p>
          <a:p>
            <a:endParaRPr lang="sr-Latn-RS" sz="3200" dirty="0" smtClean="0"/>
          </a:p>
          <a:p>
            <a:endParaRPr lang="sr-Latn-RS" sz="3200" dirty="0"/>
          </a:p>
          <a:p>
            <a:endParaRPr lang="sr-Latn-RS" sz="3200" dirty="0" smtClean="0"/>
          </a:p>
          <a:p>
            <a:endParaRPr lang="sr-Latn-RS" sz="3200" dirty="0"/>
          </a:p>
          <a:p>
            <a:r>
              <a:rPr lang="sr-Latn-RS" sz="3200" dirty="0" smtClean="0"/>
              <a:t>Sada ćemo za početak kao i svaki put uporediti pisana slova ćirilice i latinice.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Arrow Connector 14"/>
          <p:cNvCxnSpPr/>
          <p:nvPr/>
        </p:nvCxnSpPr>
        <p:spPr>
          <a:xfrm flipH="1">
            <a:off x="935596" y="2414771"/>
            <a:ext cx="504056" cy="16550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287501" y="2366399"/>
            <a:ext cx="186287" cy="19476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868144" y="2500306"/>
            <a:ext cx="7490" cy="17927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172400" y="2414771"/>
            <a:ext cx="360040" cy="18577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36712"/>
            <a:ext cx="8179272" cy="1592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067" y="272842"/>
            <a:ext cx="4090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000" dirty="0" smtClean="0">
                <a:solidFill>
                  <a:srgbClr val="C00000"/>
                </a:solidFill>
              </a:rPr>
              <a:t>ĆIRILICA</a:t>
            </a:r>
            <a:endParaRPr lang="sr-Latn-RS" sz="40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5661248"/>
            <a:ext cx="4090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000" dirty="0" smtClean="0">
                <a:solidFill>
                  <a:srgbClr val="C00000"/>
                </a:solidFill>
              </a:rPr>
              <a:t>LATINICA</a:t>
            </a:r>
            <a:endParaRPr lang="sr-Latn-RS" sz="4000" dirty="0">
              <a:solidFill>
                <a:srgbClr val="C00000"/>
              </a:solidFill>
            </a:endParaRPr>
          </a:p>
        </p:txBody>
      </p:sp>
      <p:pic>
        <p:nvPicPr>
          <p:cNvPr id="22" name="Picture 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02" y="4230703"/>
            <a:ext cx="1009650" cy="11925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" name="Picture 2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7624" y="4507473"/>
            <a:ext cx="774995" cy="9157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Picture 23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11760" y="4272491"/>
            <a:ext cx="787400" cy="11849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" name="Picture 24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7501" y="4562942"/>
            <a:ext cx="803275" cy="9061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" name="Picture 25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88024" y="4309438"/>
            <a:ext cx="1160780" cy="12325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7" name="Picture 26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61731" y="4579766"/>
            <a:ext cx="726248" cy="8724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8" name="Picture 27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32245" y="4230703"/>
            <a:ext cx="1240155" cy="1200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8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293045" y="4554685"/>
            <a:ext cx="810895" cy="92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Zapišite naslov: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sr-Latn-RS" sz="4800" dirty="0" smtClean="0"/>
              <a:t>Pisana slova latinice</a:t>
            </a:r>
          </a:p>
          <a:p>
            <a:pPr marL="0" indent="0" algn="ctr">
              <a:buNone/>
            </a:pPr>
            <a:endParaRPr lang="sr-Latn-RS" sz="4800" dirty="0"/>
          </a:p>
          <a:p>
            <a:pPr marL="0" indent="0" algn="ctr">
              <a:buNone/>
            </a:pPr>
            <a:endParaRPr lang="sr-Latn-RS" sz="4800" dirty="0" smtClean="0"/>
          </a:p>
          <a:p>
            <a:pPr marL="0" indent="0" algn="ctr">
              <a:buNone/>
            </a:pPr>
            <a:endParaRPr lang="sr-Latn-RS" sz="4800" dirty="0"/>
          </a:p>
          <a:p>
            <a:pPr marL="0" indent="0" algn="ctr">
              <a:buNone/>
            </a:pPr>
            <a:r>
              <a:rPr lang="sr-Latn-RS" sz="4800" dirty="0" smtClean="0"/>
              <a:t>Iz udžbenika Latinica odlepite slova i zalepite u svoje sveske.</a:t>
            </a:r>
          </a:p>
          <a:p>
            <a:pPr marL="0" indent="0" algn="ctr">
              <a:buNone/>
            </a:pPr>
            <a:r>
              <a:rPr lang="sr-Latn-RS" sz="4800" dirty="0" smtClean="0"/>
              <a:t>Napišite po jedan red malog i velikog slova naizmenično.</a:t>
            </a:r>
          </a:p>
          <a:p>
            <a:pPr marL="0" indent="0" algn="ctr">
              <a:buNone/>
            </a:pPr>
            <a:endParaRPr lang="sr-Latn-RS" sz="4800" dirty="0" smtClean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5461" y="2492896"/>
            <a:ext cx="1009650" cy="11925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5816" y="2511269"/>
            <a:ext cx="787400" cy="11849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3928" y="2532790"/>
            <a:ext cx="936104" cy="12325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6056" y="2548664"/>
            <a:ext cx="936104" cy="1216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9748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187624" y="1768104"/>
            <a:ext cx="77768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259632" y="2348880"/>
            <a:ext cx="77048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259632" y="4869160"/>
            <a:ext cx="77768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59632" y="4221088"/>
            <a:ext cx="77768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259632" y="3573016"/>
            <a:ext cx="77768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259632" y="2996952"/>
            <a:ext cx="77768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59632" y="6093296"/>
            <a:ext cx="77768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259632" y="5517232"/>
            <a:ext cx="77768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86058"/>
            <a:ext cx="575085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071810"/>
            <a:ext cx="571503" cy="592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428736"/>
            <a:ext cx="571471" cy="994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1643050"/>
            <a:ext cx="621165" cy="790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809820"/>
            <a:ext cx="714348" cy="1119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5786" y="4214818"/>
            <a:ext cx="642942" cy="737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5214950"/>
            <a:ext cx="718133" cy="909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85786" y="5357826"/>
            <a:ext cx="571504" cy="746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Prepišite sledeće reči:</a:t>
            </a:r>
            <a:endParaRPr lang="sr-Latn-R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4824"/>
            <a:ext cx="6552728" cy="907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13100"/>
            <a:ext cx="7941311" cy="10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0849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Prepišite sledeće rečenice:</a:t>
            </a:r>
            <a:endParaRPr lang="sr-Latn-R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331" y="1772816"/>
            <a:ext cx="5265342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33236"/>
            <a:ext cx="555307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4112669"/>
            <a:ext cx="555307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373216"/>
            <a:ext cx="6048672" cy="1037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0243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Domaći zadatak: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RS" dirty="0"/>
              <a:t>Otvorite 65. stranu u Latinici i pročitajte tekstove „Filharmonija“ i „Stari muzički instrumenti“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/>
              <a:t>Odgovorite na sledeća pitanja pisanim slovima latinice: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/>
              <a:t>Šta je orkestar?</a:t>
            </a:r>
          </a:p>
          <a:p>
            <a:pPr marL="0" indent="0">
              <a:buNone/>
            </a:pPr>
            <a:r>
              <a:rPr lang="sr-Latn-RS" dirty="0"/>
              <a:t>Ko čini orkestar?</a:t>
            </a:r>
          </a:p>
          <a:p>
            <a:pPr marL="0" indent="0">
              <a:buNone/>
            </a:pPr>
            <a:r>
              <a:rPr lang="sr-Latn-RS" dirty="0"/>
              <a:t>Koji instrument se svira u južnim krajevima Srbije?</a:t>
            </a:r>
          </a:p>
          <a:p>
            <a:pPr marL="0" indent="0">
              <a:buNone/>
            </a:pPr>
            <a:r>
              <a:rPr lang="sr-Latn-RS" dirty="0"/>
              <a:t>Gde svirač drži instrument ćemane?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223636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</TotalTime>
  <Words>124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Dobro došli na čas srpskog jezika!</vt:lpstr>
      <vt:lpstr>Slide 2</vt:lpstr>
      <vt:lpstr>Slide 3</vt:lpstr>
      <vt:lpstr>Zapišite naslov:</vt:lpstr>
      <vt:lpstr>Slide 5</vt:lpstr>
      <vt:lpstr>Prepišite sledeće reči:</vt:lpstr>
      <vt:lpstr>Prepišite sledeće rečenice:</vt:lpstr>
      <vt:lpstr>Domaći zadatak: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Sanja</dc:creator>
  <cp:lastModifiedBy>User</cp:lastModifiedBy>
  <cp:revision>42</cp:revision>
  <dcterms:created xsi:type="dcterms:W3CDTF">2014-03-02T13:58:39Z</dcterms:created>
  <dcterms:modified xsi:type="dcterms:W3CDTF">2020-05-04T17:08:28Z</dcterms:modified>
</cp:coreProperties>
</file>